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54" r:id="rId1"/>
  </p:sldMasterIdLst>
  <p:notesMasterIdLst>
    <p:notesMasterId r:id="rId2"/>
  </p:notes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809751"/>
            <a:ext cx="7772400" cy="1208399"/>
          </a:xfrm>
          <a:solidFill>
            <a:srgbClr val="FFC000"/>
          </a:solidFill>
        </p:spPr>
        <p:txBody>
          <a:bodyPr>
            <a:normAutofit/>
          </a:bodyPr>
          <a:p>
            <a:r>
              <a:rPr altLang="zh-CN" sz="4090" lang="en-US">
                <a:solidFill>
                  <a:srgbClr val="36363D"/>
                </a:solidFill>
              </a:rPr>
              <a:t>श्री</a:t>
            </a:r>
            <a:r>
              <a:rPr altLang="zh-CN" sz="4090" lang="en-US">
                <a:solidFill>
                  <a:srgbClr val="36363D"/>
                </a:solidFill>
              </a:rPr>
              <a:t>.</a:t>
            </a:r>
            <a:r>
              <a:rPr altLang="zh-CN" sz="4090" lang="en-US">
                <a:solidFill>
                  <a:srgbClr val="36363D"/>
                </a:solidFill>
              </a:rPr>
              <a:t> छत्रपती</a:t>
            </a:r>
            <a:r>
              <a:rPr altLang="zh-CN" sz="4090" lang="en-US">
                <a:solidFill>
                  <a:srgbClr val="36363D"/>
                </a:solidFill>
              </a:rPr>
              <a:t> शिवाजी</a:t>
            </a:r>
            <a:r>
              <a:rPr altLang="zh-CN" sz="4090" lang="en-US">
                <a:solidFill>
                  <a:srgbClr val="36363D"/>
                </a:solidFill>
              </a:rPr>
              <a:t> महाविद्यालय</a:t>
            </a:r>
            <a:r>
              <a:rPr altLang="zh-CN" sz="4090" lang="en-US">
                <a:solidFill>
                  <a:srgbClr val="36363D"/>
                </a:solidFill>
              </a:rPr>
              <a:t>,</a:t>
            </a:r>
            <a:r>
              <a:rPr altLang="zh-CN" sz="4090" lang="en-US">
                <a:solidFill>
                  <a:srgbClr val="36363D"/>
                </a:solidFill>
              </a:rPr>
              <a:t> उमरगा</a:t>
            </a:r>
            <a:endParaRPr altLang="zh-CN" sz="4090" lang="en-US">
              <a:solidFill>
                <a:srgbClr val="36363D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36021" y="2018151"/>
            <a:ext cx="7704730" cy="3239649"/>
          </a:xfrm>
          <a:solidFill>
            <a:srgbClr val="FFCC99"/>
          </a:solidFill>
        </p:spPr>
        <p:txBody>
          <a:bodyPr>
            <a:normAutofit fontScale="95455" lnSpcReduction="20000"/>
          </a:bodyPr>
          <a:p>
            <a:r>
              <a:rPr altLang="zh-CN" b="1" sz="3684" lang="en-US"/>
              <a:t>बी</a:t>
            </a:r>
            <a:r>
              <a:rPr altLang="zh-CN" b="1" sz="3684" lang="en-US"/>
              <a:t>.</a:t>
            </a:r>
            <a:r>
              <a:rPr altLang="zh-CN" b="1" sz="3684" lang="en-US"/>
              <a:t> </a:t>
            </a:r>
            <a:r>
              <a:rPr altLang="zh-CN" b="1" sz="3684" lang="en-US"/>
              <a:t>ए</a:t>
            </a:r>
            <a:r>
              <a:rPr altLang="zh-CN" b="1" sz="3684" lang="en-US"/>
              <a:t>.</a:t>
            </a:r>
            <a:r>
              <a:rPr altLang="zh-CN" b="1" sz="3684" lang="en-US"/>
              <a:t> </a:t>
            </a:r>
            <a:r>
              <a:rPr altLang="zh-CN" b="1" sz="3684" lang="en-US"/>
              <a:t>तृतीय</a:t>
            </a:r>
            <a:r>
              <a:rPr altLang="zh-CN" b="1" sz="3684" lang="en-US"/>
              <a:t> </a:t>
            </a:r>
            <a:r>
              <a:rPr altLang="zh-CN" b="1" sz="3684" lang="en-US"/>
              <a:t> वर्षे</a:t>
            </a:r>
            <a:r>
              <a:rPr altLang="zh-CN" b="1" sz="3684" lang="en-US"/>
              <a:t>,</a:t>
            </a:r>
            <a:r>
              <a:rPr altLang="zh-CN" b="1" sz="3684" lang="en-US"/>
              <a:t> </a:t>
            </a:r>
            <a:r>
              <a:rPr altLang="zh-CN" b="1" sz="3684" lang="en-US"/>
              <a:t>सेमिस्टर</a:t>
            </a:r>
            <a:r>
              <a:rPr altLang="zh-CN" b="1" sz="3684" lang="en-US"/>
              <a:t> 5</a:t>
            </a:r>
            <a:endParaRPr altLang="zh-CN" b="1" sz="3684" lang="en-US"/>
          </a:p>
          <a:p>
            <a:r>
              <a:rPr altLang="zh-CN" b="1" sz="3157" lang="en-US"/>
              <a:t>पेपर</a:t>
            </a:r>
            <a:r>
              <a:rPr altLang="zh-CN" b="1" sz="3157" lang="en-US"/>
              <a:t> क्रमांक</a:t>
            </a:r>
            <a:r>
              <a:rPr altLang="zh-CN" b="1" sz="3157" lang="en-US"/>
              <a:t> 9</a:t>
            </a:r>
            <a:r>
              <a:rPr altLang="zh-CN" b="1" sz="3157" lang="en-US"/>
              <a:t> समाजशास्त्रीय</a:t>
            </a:r>
            <a:r>
              <a:rPr altLang="zh-CN" b="1" sz="3157" lang="en-US"/>
              <a:t> परंपरा</a:t>
            </a:r>
            <a:endParaRPr altLang="zh-CN" b="1" sz="3157" lang="en-US"/>
          </a:p>
          <a:p>
            <a:r>
              <a:rPr altLang="zh-CN" b="1" sz="3157" lang="en-US"/>
              <a:t>घटक</a:t>
            </a:r>
            <a:r>
              <a:rPr altLang="zh-CN" b="1" sz="3157" lang="en-US"/>
              <a:t> क्रमांक</a:t>
            </a:r>
            <a:r>
              <a:rPr altLang="zh-CN" b="1" sz="3157" lang="en-US"/>
              <a:t> </a:t>
            </a:r>
            <a:r>
              <a:rPr altLang="zh-CN" b="1" sz="3157" lang="en-US"/>
              <a:t>1</a:t>
            </a:r>
            <a:r>
              <a:rPr altLang="zh-CN" b="1" sz="3157" lang="en-US"/>
              <a:t>.</a:t>
            </a:r>
            <a:r>
              <a:rPr altLang="zh-CN" b="1" sz="3157" lang="en-US"/>
              <a:t> समाजशास्त्रीय</a:t>
            </a:r>
            <a:r>
              <a:rPr altLang="zh-CN" b="1" sz="3157" lang="en-US"/>
              <a:t> विचारांचा</a:t>
            </a:r>
            <a:r>
              <a:rPr altLang="zh-CN" b="1" sz="3157" lang="en-US"/>
              <a:t> उदय</a:t>
            </a:r>
            <a:endParaRPr altLang="zh-CN" b="1" sz="3157" lang="en-US"/>
          </a:p>
          <a:p>
            <a:r>
              <a:rPr altLang="zh-CN" b="1" sz="2631" lang="en-US"/>
              <a:t>विषय</a:t>
            </a:r>
            <a:r>
              <a:rPr altLang="zh-CN" b="1" sz="2631" lang="en-US"/>
              <a:t> अध्यापक</a:t>
            </a:r>
            <a:r>
              <a:rPr altLang="zh-CN" b="1" sz="2631" lang="en-US"/>
              <a:t> </a:t>
            </a:r>
            <a:r>
              <a:rPr altLang="zh-CN" b="1" sz="2631" lang="en-US"/>
              <a:t>:</a:t>
            </a:r>
            <a:r>
              <a:rPr altLang="zh-CN" b="1" sz="2631" lang="en-US"/>
              <a:t>-</a:t>
            </a:r>
            <a:r>
              <a:rPr altLang="zh-CN" b="1" sz="2631" lang="en-US"/>
              <a:t> </a:t>
            </a:r>
            <a:r>
              <a:rPr altLang="zh-CN" b="1" sz="2631" lang="en-US"/>
              <a:t>डॉ</a:t>
            </a:r>
            <a:r>
              <a:rPr altLang="zh-CN" b="1" sz="2631" lang="en-US"/>
              <a:t>.</a:t>
            </a:r>
            <a:r>
              <a:rPr altLang="zh-CN" b="1" sz="2631" lang="en-US"/>
              <a:t> </a:t>
            </a:r>
            <a:r>
              <a:rPr altLang="zh-CN" b="1" sz="2631" lang="en-US"/>
              <a:t>अनिल</a:t>
            </a:r>
            <a:r>
              <a:rPr altLang="zh-CN" b="1" sz="2631" lang="en-US"/>
              <a:t> गाडेकर</a:t>
            </a:r>
            <a:endParaRPr altLang="zh-CN" b="1" sz="2631" lang="en-US"/>
          </a:p>
          <a:p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b="1" sz="2200" lang="en-US"/>
              <a:t>सहाय्यक प्राध्यापक</a:t>
            </a:r>
            <a:endParaRPr altLang="zh-CN" b="1" sz="2200" lang="en-US"/>
          </a:p>
          <a:p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 </a:t>
            </a:r>
            <a:r>
              <a:rPr altLang="zh-CN" b="1" sz="2200" lang="en-US"/>
              <a:t>समाजशास्त्र</a:t>
            </a:r>
            <a:r>
              <a:rPr altLang="zh-CN" b="1" sz="2200" lang="en-US"/>
              <a:t> विभाग</a:t>
            </a:r>
            <a:endParaRPr altLang="zh-CN" b="1" sz="2200" lang="en-US"/>
          </a:p>
          <a:p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मोबाईल</a:t>
            </a:r>
            <a:r>
              <a:rPr altLang="zh-CN" lang="en-US"/>
              <a:t> नंबर</a:t>
            </a:r>
            <a:r>
              <a:rPr altLang="zh-CN" lang="en-US"/>
              <a:t> 95</a:t>
            </a:r>
            <a:r>
              <a:rPr altLang="zh-CN" lang="en-US"/>
              <a:t> 45</a:t>
            </a:r>
            <a:r>
              <a:rPr altLang="zh-CN" lang="en-US"/>
              <a:t> 43</a:t>
            </a:r>
            <a:r>
              <a:rPr altLang="zh-CN" lang="en-US"/>
              <a:t> 90 48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p>
            <a:r>
              <a:rPr lang="en-US">
                <a:solidFill>
                  <a:srgbClr val="000000"/>
                </a:solidFill>
              </a:rPr>
              <a:t>सामाजिक</a:t>
            </a:r>
            <a:r>
              <a:rPr lang="en-US">
                <a:solidFill>
                  <a:srgbClr val="000000"/>
                </a:solidFill>
              </a:rPr>
              <a:t> विचार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solidFill>
            <a:srgbClr val="FFE5E5"/>
          </a:solidFill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lang="en-US"/>
              <a:t>प्रस्तावना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मानव</a:t>
            </a:r>
            <a:r>
              <a:rPr lang="en-US"/>
              <a:t> हा</a:t>
            </a:r>
            <a:r>
              <a:rPr lang="en-US"/>
              <a:t> </a:t>
            </a:r>
            <a:r>
              <a:rPr lang="en-US"/>
              <a:t>मान</a:t>
            </a:r>
            <a:r>
              <a:rPr lang="en-US"/>
              <a:t>वेतर</a:t>
            </a:r>
            <a:r>
              <a:rPr lang="en-US"/>
              <a:t> प्राण्यापेक्षा</a:t>
            </a:r>
            <a:r>
              <a:rPr lang="en-US"/>
              <a:t> </a:t>
            </a:r>
            <a:r>
              <a:rPr lang="en-US"/>
              <a:t>नेहमीच</a:t>
            </a:r>
            <a:r>
              <a:rPr lang="en-US"/>
              <a:t> बुद्धिमान</a:t>
            </a:r>
            <a:r>
              <a:rPr lang="en-US"/>
              <a:t> मानला जातो</a:t>
            </a:r>
            <a:r>
              <a:rPr lang="en-US"/>
              <a:t>.</a:t>
            </a:r>
            <a:r>
              <a:rPr lang="en-US"/>
              <a:t> निसर्गात आणि</a:t>
            </a:r>
            <a:r>
              <a:rPr lang="en-US"/>
              <a:t> समाजात</a:t>
            </a:r>
            <a:r>
              <a:rPr lang="en-US"/>
              <a:t> नेहमीच</a:t>
            </a:r>
            <a:r>
              <a:rPr lang="en-US"/>
              <a:t> घडणाऱ्या घटनांच्या संदर्भात</a:t>
            </a:r>
            <a:r>
              <a:rPr lang="en-US"/>
              <a:t> मानवाच्या</a:t>
            </a:r>
            <a:r>
              <a:rPr lang="en-US"/>
              <a:t> मनात</a:t>
            </a:r>
            <a:r>
              <a:rPr lang="en-US"/>
              <a:t> कुतूहल निर्माण</a:t>
            </a:r>
            <a:r>
              <a:rPr lang="en-US"/>
              <a:t> झाले</a:t>
            </a:r>
            <a:r>
              <a:rPr lang="en-US"/>
              <a:t>.</a:t>
            </a:r>
            <a:r>
              <a:rPr lang="en-US"/>
              <a:t>मानवाच्या जिज्ञासू वृत्तीने मानवाला विचार करण्यास</a:t>
            </a:r>
            <a:r>
              <a:rPr lang="en-US"/>
              <a:t> भाग</a:t>
            </a:r>
            <a:r>
              <a:rPr lang="en-US"/>
              <a:t> पाडले</a:t>
            </a:r>
            <a:r>
              <a:rPr lang="en-US"/>
              <a:t>.</a:t>
            </a:r>
            <a:r>
              <a:rPr lang="en-US"/>
              <a:t> मानवाने</a:t>
            </a:r>
            <a:r>
              <a:rPr lang="en-US"/>
              <a:t> </a:t>
            </a:r>
            <a:r>
              <a:rPr lang="en-US"/>
              <a:t>नैसर्गिक</a:t>
            </a:r>
            <a:r>
              <a:rPr lang="en-US"/>
              <a:t> आणि</a:t>
            </a:r>
            <a:r>
              <a:rPr lang="en-US"/>
              <a:t> सामाजिक</a:t>
            </a:r>
            <a:r>
              <a:rPr lang="en-US"/>
              <a:t> घटनांच्या संदर्भात</a:t>
            </a:r>
            <a:r>
              <a:rPr lang="en-US"/>
              <a:t> </a:t>
            </a:r>
            <a:r>
              <a:rPr lang="en-US"/>
              <a:t>चिंतन</a:t>
            </a:r>
            <a:r>
              <a:rPr lang="en-US"/>
              <a:t> केल्याचे दिसून येते</a:t>
            </a:r>
            <a:r>
              <a:rPr lang="en-US"/>
              <a:t> या चिंत</a:t>
            </a:r>
            <a:r>
              <a:rPr lang="en-US"/>
              <a:t>न</a:t>
            </a:r>
            <a:r>
              <a:rPr lang="en-US"/>
              <a:t>ा</a:t>
            </a:r>
            <a:r>
              <a:rPr lang="en-US"/>
              <a:t>तूनच </a:t>
            </a:r>
            <a:r>
              <a:rPr lang="en-US"/>
              <a:t>विशिष्ट</a:t>
            </a:r>
            <a:r>
              <a:rPr lang="en-US"/>
              <a:t> प्रकारचे विधान त्यासंदर्भात </a:t>
            </a:r>
            <a:r>
              <a:rPr lang="en-US"/>
              <a:t> व्यक्त</a:t>
            </a:r>
            <a:r>
              <a:rPr lang="en-US"/>
              <a:t> </a:t>
            </a:r>
            <a:r>
              <a:rPr lang="en-US"/>
              <a:t>करतो</a:t>
            </a:r>
            <a:r>
              <a:rPr lang="en-US"/>
              <a:t> त्यालाच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विचार</a:t>
            </a:r>
            <a:r>
              <a:rPr lang="en-US"/>
              <a:t>'</a:t>
            </a:r>
            <a:r>
              <a:rPr lang="en-US"/>
              <a:t> असे म्हणतात</a:t>
            </a:r>
            <a:r>
              <a:rPr lang="en-US"/>
              <a:t>,</a:t>
            </a:r>
            <a:r>
              <a:rPr lang="en-US"/>
              <a:t> आणि</a:t>
            </a:r>
            <a:r>
              <a:rPr lang="en-US"/>
              <a:t> हाच</a:t>
            </a:r>
            <a:r>
              <a:rPr lang="en-US"/>
              <a:t> विचार</a:t>
            </a:r>
            <a:r>
              <a:rPr lang="en-US"/>
              <a:t> जेव्हा</a:t>
            </a:r>
            <a:r>
              <a:rPr lang="en-US"/>
              <a:t> सामाजिक</a:t>
            </a:r>
            <a:r>
              <a:rPr lang="en-US"/>
              <a:t> घटनेच्या</a:t>
            </a:r>
            <a:r>
              <a:rPr lang="en-US"/>
              <a:t> संदर्भात</a:t>
            </a:r>
            <a:r>
              <a:rPr lang="en-US"/>
              <a:t> व्यक्त</a:t>
            </a:r>
            <a:r>
              <a:rPr lang="en-US"/>
              <a:t> केला</a:t>
            </a:r>
            <a:r>
              <a:rPr lang="en-US"/>
              <a:t> जातो</a:t>
            </a:r>
            <a:r>
              <a:rPr lang="en-US"/>
              <a:t> तेव्हा</a:t>
            </a:r>
            <a:r>
              <a:rPr lang="en-US"/>
              <a:t> त्यास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'</a:t>
            </a:r>
            <a:r>
              <a:rPr lang="en-US"/>
              <a:t> असे</a:t>
            </a:r>
            <a:r>
              <a:rPr lang="en-US"/>
              <a:t> म्हणतात</a:t>
            </a:r>
            <a:r>
              <a:rPr lang="en-US"/>
              <a:t>.</a:t>
            </a:r>
            <a:r>
              <a:rPr lang="en-US"/>
              <a:t> म्हणजेच</a:t>
            </a:r>
            <a:r>
              <a:rPr lang="en-US"/>
              <a:t> मानव आणि विचार</a:t>
            </a:r>
            <a:r>
              <a:rPr lang="en-US"/>
              <a:t> हे</a:t>
            </a:r>
            <a:r>
              <a:rPr lang="en-US"/>
              <a:t> एकाच</a:t>
            </a:r>
            <a:r>
              <a:rPr lang="en-US"/>
              <a:t> नाण्याच्या</a:t>
            </a:r>
            <a:r>
              <a:rPr lang="en-US"/>
              <a:t> दोन</a:t>
            </a:r>
            <a:r>
              <a:rPr lang="en-US"/>
              <a:t> बाजू</a:t>
            </a:r>
            <a:r>
              <a:rPr lang="en-US"/>
              <a:t> आहेत</a:t>
            </a:r>
            <a:r>
              <a:rPr lang="en-US"/>
              <a:t>.</a:t>
            </a:r>
            <a:r>
              <a:rPr lang="en-US"/>
              <a:t> विचाराशिवाय</a:t>
            </a:r>
            <a:r>
              <a:rPr lang="en-US"/>
              <a:t> मानव नाही</a:t>
            </a:r>
            <a:r>
              <a:rPr lang="en-US"/>
              <a:t> आणि</a:t>
            </a:r>
            <a:r>
              <a:rPr lang="en-US"/>
              <a:t> मानवा</a:t>
            </a:r>
            <a:r>
              <a:rPr lang="en-US"/>
              <a:t> शिवाय</a:t>
            </a:r>
            <a:r>
              <a:rPr lang="en-US"/>
              <a:t> विचाराचं अस्तित्व नाही</a:t>
            </a:r>
            <a:r>
              <a:rPr lang="en-US"/>
              <a:t> असे</a:t>
            </a:r>
            <a:r>
              <a:rPr lang="en-US"/>
              <a:t> आपणास</a:t>
            </a:r>
            <a:r>
              <a:rPr lang="en-US"/>
              <a:t> म्हणता येईल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r>
              <a:rPr lang="en-US"/>
              <a:t>सामाजिक विचाराचा अर्थ व्याख्या</a:t>
            </a:r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>
            <a:normAutofit fontScale="89286" lnSpcReduction="20000"/>
          </a:bodyPr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बो</a:t>
            </a:r>
            <a:r>
              <a:rPr lang="en-US"/>
              <a:t>गार्डस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मानवी भूतकाळ आणि वर्तमान काळ यातील एक किंवा अनेक व्यक्तींनी सामाजिक समस्येच्या </a:t>
            </a:r>
            <a:r>
              <a:rPr lang="en-US"/>
              <a:t>संदर्भात</a:t>
            </a:r>
            <a:r>
              <a:rPr lang="en-US"/>
              <a:t> व्यक्त केलेले विचार म्हणजे सामाजिक विचार होय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समाजशास्त्रीय</a:t>
            </a:r>
            <a:r>
              <a:rPr lang="en-US"/>
              <a:t> विश्वकोश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व्यक्ती</a:t>
            </a:r>
            <a:r>
              <a:rPr lang="en-US"/>
              <a:t>-</a:t>
            </a:r>
            <a:r>
              <a:rPr lang="en-US"/>
              <a:t>व्यक्ती</a:t>
            </a:r>
            <a:r>
              <a:rPr lang="en-US"/>
              <a:t> मधील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</a:t>
            </a:r>
            <a:r>
              <a:rPr lang="en-US"/>
              <a:t>संबंधाचे</a:t>
            </a:r>
            <a:r>
              <a:rPr lang="en-US"/>
              <a:t> विचार</a:t>
            </a:r>
            <a:r>
              <a:rPr lang="en-US"/>
              <a:t> आणि</a:t>
            </a:r>
            <a:r>
              <a:rPr lang="en-US"/>
              <a:t> मानवी</a:t>
            </a:r>
            <a:r>
              <a:rPr lang="en-US"/>
              <a:t> समाजात</a:t>
            </a:r>
            <a:r>
              <a:rPr lang="en-US"/>
              <a:t> अस्तित्वात</a:t>
            </a:r>
            <a:r>
              <a:rPr lang="en-US"/>
              <a:t> असणाऱ्या</a:t>
            </a:r>
            <a:r>
              <a:rPr lang="en-US"/>
              <a:t> सामाजिक</a:t>
            </a:r>
            <a:r>
              <a:rPr lang="en-US"/>
              <a:t> समस्या</a:t>
            </a:r>
            <a:r>
              <a:rPr lang="en-US"/>
              <a:t> </a:t>
            </a:r>
            <a:r>
              <a:rPr lang="en-US"/>
              <a:t>संदर्भा</a:t>
            </a:r>
            <a:r>
              <a:rPr lang="en-US"/>
              <a:t>तील</a:t>
            </a:r>
            <a:r>
              <a:rPr lang="en-US"/>
              <a:t> विचार</a:t>
            </a:r>
            <a:r>
              <a:rPr lang="en-US"/>
              <a:t> म्हणजे</a:t>
            </a:r>
            <a:r>
              <a:rPr lang="en-US"/>
              <a:t> सामाजिक</a:t>
            </a:r>
            <a:r>
              <a:rPr lang="en-US"/>
              <a:t> विचार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चेंब</a:t>
            </a:r>
            <a:r>
              <a:rPr lang="en-US"/>
              <a:t>लिस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मानवाचा</a:t>
            </a:r>
            <a:r>
              <a:rPr lang="en-US"/>
              <a:t> इतर</a:t>
            </a:r>
            <a:r>
              <a:rPr lang="en-US"/>
              <a:t> मानवाशी</a:t>
            </a:r>
            <a:r>
              <a:rPr lang="en-US"/>
              <a:t> होणाऱ्या</a:t>
            </a:r>
            <a:r>
              <a:rPr lang="en-US"/>
              <a:t> </a:t>
            </a:r>
            <a:r>
              <a:rPr lang="en-US"/>
              <a:t>आंतरक्रि</a:t>
            </a:r>
            <a:r>
              <a:rPr lang="en-US"/>
              <a:t>य</a:t>
            </a:r>
            <a:r>
              <a:rPr lang="en-US"/>
              <a:t>े</a:t>
            </a:r>
            <a:r>
              <a:rPr lang="en-US"/>
              <a:t>शी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निगडित असतात</a:t>
            </a:r>
            <a:r>
              <a:rPr lang="en-US"/>
              <a:t>.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थोडक्यात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मानवी</a:t>
            </a:r>
            <a:r>
              <a:rPr lang="en-US"/>
              <a:t> समाजातील</a:t>
            </a:r>
            <a:r>
              <a:rPr lang="en-US"/>
              <a:t> प्रश्न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घटना</a:t>
            </a:r>
            <a:r>
              <a:rPr lang="en-US"/>
              <a:t> आणि</a:t>
            </a:r>
            <a:r>
              <a:rPr lang="en-US"/>
              <a:t> सामाजिक</a:t>
            </a:r>
            <a:r>
              <a:rPr lang="en-US"/>
              <a:t> संबंध</a:t>
            </a:r>
            <a:r>
              <a:rPr lang="en-US"/>
              <a:t> यांच्याशी</a:t>
            </a:r>
            <a:r>
              <a:rPr lang="en-US"/>
              <a:t> संबंधित</a:t>
            </a:r>
            <a:r>
              <a:rPr lang="en-US"/>
              <a:t> </a:t>
            </a:r>
            <a:r>
              <a:rPr lang="en-US"/>
              <a:t> चिंतनातून</a:t>
            </a:r>
            <a:r>
              <a:rPr lang="en-US"/>
              <a:t> जे विचार</a:t>
            </a:r>
            <a:r>
              <a:rPr lang="en-US"/>
              <a:t> मांडले</a:t>
            </a:r>
            <a:r>
              <a:rPr lang="en-US"/>
              <a:t> जातात</a:t>
            </a:r>
            <a:r>
              <a:rPr lang="en-US"/>
              <a:t> ते</a:t>
            </a:r>
            <a:r>
              <a:rPr lang="en-US"/>
              <a:t> सामाजिक</a:t>
            </a:r>
            <a:r>
              <a:rPr lang="en-US"/>
              <a:t> विचार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r>
              <a:rPr lang="en-US"/>
              <a:t>विचार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विचार</a:t>
            </a:r>
            <a:r>
              <a:rPr lang="en-US"/>
              <a:t> व</a:t>
            </a:r>
            <a:r>
              <a:rPr lang="en-US"/>
              <a:t> समाजशास्त्रीय</a:t>
            </a:r>
            <a:r>
              <a:rPr lang="en-US"/>
              <a:t> विचार</a:t>
            </a:r>
            <a:r>
              <a:rPr lang="en-US"/>
              <a:t> यातील</a:t>
            </a:r>
            <a:r>
              <a:rPr lang="en-US"/>
              <a:t> सहसंबंध</a:t>
            </a:r>
            <a:endParaRPr lang="en-US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p>
            <a:pPr indent="0" marL="0">
              <a:buNone/>
            </a:pPr>
            <a:r>
              <a:rPr lang="en-US"/>
              <a:t>अवतीभोवती</a:t>
            </a:r>
            <a:r>
              <a:rPr lang="en-US"/>
              <a:t> घडणाऱ्या घटनांच्या</a:t>
            </a:r>
            <a:r>
              <a:rPr lang="en-US"/>
              <a:t> संदर्भात</a:t>
            </a:r>
            <a:r>
              <a:rPr lang="en-US"/>
              <a:t> म</a:t>
            </a:r>
            <a:r>
              <a:rPr lang="en-US"/>
              <a:t>न</a:t>
            </a:r>
            <a:r>
              <a:rPr lang="en-US"/>
              <a:t>न</a:t>
            </a:r>
            <a:r>
              <a:rPr lang="en-US"/>
              <a:t>-</a:t>
            </a:r>
            <a:r>
              <a:rPr lang="en-US"/>
              <a:t>चिंतनातून संशोधकाने व्यक्त केलेले विधान म्हणजे विचार</a:t>
            </a:r>
            <a:r>
              <a:rPr lang="en-US"/>
              <a:t> होय</a:t>
            </a:r>
            <a:r>
              <a:rPr lang="en-US"/>
              <a:t>.</a:t>
            </a:r>
            <a:r>
              <a:rPr lang="en-US"/>
              <a:t> हेच</a:t>
            </a:r>
            <a:r>
              <a:rPr lang="en-US"/>
              <a:t> विचार</a:t>
            </a:r>
            <a:r>
              <a:rPr lang="en-US"/>
              <a:t> जेव्हा</a:t>
            </a:r>
            <a:r>
              <a:rPr lang="en-US"/>
              <a:t> सामाजिक</a:t>
            </a:r>
            <a:r>
              <a:rPr lang="en-US"/>
              <a:t> घटनेच्या</a:t>
            </a:r>
            <a:r>
              <a:rPr lang="en-US"/>
              <a:t> संदर्भात</a:t>
            </a:r>
            <a:r>
              <a:rPr lang="en-US"/>
              <a:t> व्यक्त</a:t>
            </a:r>
            <a:r>
              <a:rPr lang="en-US"/>
              <a:t> केले</a:t>
            </a:r>
            <a:r>
              <a:rPr lang="en-US"/>
              <a:t> जातात</a:t>
            </a:r>
            <a:r>
              <a:rPr lang="en-US"/>
              <a:t> तेव्हा</a:t>
            </a:r>
            <a:r>
              <a:rPr lang="en-US"/>
              <a:t> ते</a:t>
            </a:r>
            <a:r>
              <a:rPr lang="en-US"/>
              <a:t> सामाजिक</a:t>
            </a:r>
            <a:r>
              <a:rPr lang="en-US"/>
              <a:t> विचार</a:t>
            </a:r>
            <a:r>
              <a:rPr lang="en-US"/>
              <a:t> होतात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तसेच</a:t>
            </a:r>
            <a:r>
              <a:rPr lang="en-US"/>
              <a:t> </a:t>
            </a:r>
            <a:r>
              <a:rPr lang="en-US"/>
              <a:t>हेच</a:t>
            </a:r>
            <a:r>
              <a:rPr lang="en-US"/>
              <a:t> सामाजिक</a:t>
            </a:r>
            <a:r>
              <a:rPr lang="en-US"/>
              <a:t> विचार</a:t>
            </a:r>
            <a:r>
              <a:rPr lang="en-US"/>
              <a:t> एका</a:t>
            </a:r>
            <a:r>
              <a:rPr lang="en-US"/>
              <a:t> विशिष्ट</a:t>
            </a:r>
            <a:r>
              <a:rPr lang="en-US"/>
              <a:t> शास्त्रीय</a:t>
            </a:r>
            <a:r>
              <a:rPr lang="en-US"/>
              <a:t> चौकटीत</a:t>
            </a:r>
            <a:r>
              <a:rPr lang="en-US"/>
              <a:t> म्हणजेच</a:t>
            </a:r>
            <a:r>
              <a:rPr lang="en-US"/>
              <a:t> एखादी</a:t>
            </a:r>
            <a:r>
              <a:rPr lang="en-US"/>
              <a:t> घटना</a:t>
            </a:r>
            <a:r>
              <a:rPr lang="en-US"/>
              <a:t> का</a:t>
            </a:r>
            <a:r>
              <a:rPr lang="en-US"/>
              <a:t> घडली</a:t>
            </a:r>
            <a:r>
              <a:rPr lang="en-US"/>
              <a:t>,</a:t>
            </a:r>
            <a:r>
              <a:rPr lang="en-US"/>
              <a:t>कशी</a:t>
            </a:r>
            <a:r>
              <a:rPr lang="en-US"/>
              <a:t> घडली</a:t>
            </a:r>
            <a:r>
              <a:rPr lang="en-US"/>
              <a:t>,</a:t>
            </a:r>
            <a:r>
              <a:rPr lang="en-US"/>
              <a:t> कशामुळे</a:t>
            </a:r>
            <a:r>
              <a:rPr lang="en-US"/>
              <a:t> घडली</a:t>
            </a:r>
            <a:r>
              <a:rPr lang="en-US"/>
              <a:t> आणि</a:t>
            </a:r>
            <a:r>
              <a:rPr lang="en-US"/>
              <a:t> त्याचा</a:t>
            </a:r>
            <a:r>
              <a:rPr lang="en-US"/>
              <a:t> परिणाम</a:t>
            </a:r>
            <a:r>
              <a:rPr lang="en-US"/>
              <a:t> काय</a:t>
            </a:r>
            <a:r>
              <a:rPr lang="en-US"/>
              <a:t> झाला</a:t>
            </a:r>
            <a:r>
              <a:rPr lang="en-US"/>
              <a:t>,</a:t>
            </a:r>
            <a:r>
              <a:rPr lang="en-US"/>
              <a:t> असा</a:t>
            </a:r>
            <a:r>
              <a:rPr lang="en-US"/>
              <a:t> कार्य</a:t>
            </a:r>
            <a:r>
              <a:rPr lang="en-US"/>
              <a:t>कारण</a:t>
            </a:r>
            <a:r>
              <a:rPr lang="en-US"/>
              <a:t> </a:t>
            </a:r>
            <a:r>
              <a:rPr lang="en-US"/>
              <a:t> भावावर</a:t>
            </a:r>
            <a:r>
              <a:rPr lang="en-US"/>
              <a:t> आधारित</a:t>
            </a:r>
            <a:r>
              <a:rPr lang="en-US"/>
              <a:t> विचार</a:t>
            </a:r>
            <a:r>
              <a:rPr lang="en-US"/>
              <a:t> मांडला जातो तेव्हा</a:t>
            </a:r>
            <a:r>
              <a:rPr lang="en-US"/>
              <a:t> त्याला</a:t>
            </a:r>
            <a:r>
              <a:rPr lang="en-US"/>
              <a:t> समाजशास्त्रीय</a:t>
            </a:r>
            <a:r>
              <a:rPr lang="en-US"/>
              <a:t> विचार</a:t>
            </a:r>
            <a:r>
              <a:rPr lang="en-US"/>
              <a:t> असे</a:t>
            </a:r>
            <a:r>
              <a:rPr lang="en-US"/>
              <a:t> म्हणतात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r>
              <a:rPr lang="en-US"/>
              <a:t>सामाजिक</a:t>
            </a:r>
            <a:r>
              <a:rPr lang="en-US"/>
              <a:t> विचारांची</a:t>
            </a:r>
            <a:r>
              <a:rPr lang="en-US"/>
              <a:t> स्वरूप</a:t>
            </a:r>
            <a:r>
              <a:rPr lang="en-US"/>
              <a:t> किंवा</a:t>
            </a:r>
            <a:r>
              <a:rPr lang="en-US"/>
              <a:t> वैशिष्ट्ये</a:t>
            </a:r>
            <a:endParaRPr lang="en-US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>
            <a:normAutofit/>
          </a:bodyPr>
          <a:p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हे</a:t>
            </a:r>
            <a:r>
              <a:rPr lang="en-US"/>
              <a:t> सामाजिक</a:t>
            </a:r>
            <a:r>
              <a:rPr lang="en-US"/>
              <a:t> असतात</a:t>
            </a:r>
            <a:r>
              <a:rPr lang="en-US"/>
              <a:t>.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हे</a:t>
            </a:r>
            <a:r>
              <a:rPr lang="en-US"/>
              <a:t> सामाजिक</a:t>
            </a:r>
            <a:r>
              <a:rPr lang="en-US"/>
              <a:t> समस्या</a:t>
            </a:r>
            <a:r>
              <a:rPr lang="en-US"/>
              <a:t>त</a:t>
            </a:r>
            <a:r>
              <a:rPr lang="en-US"/>
              <a:t>ू</a:t>
            </a:r>
            <a:r>
              <a:rPr lang="en-US"/>
              <a:t>न</a:t>
            </a:r>
            <a:r>
              <a:rPr lang="en-US"/>
              <a:t> निर्माण होतात</a:t>
            </a:r>
            <a:r>
              <a:rPr lang="en-US"/>
              <a:t>.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हे</a:t>
            </a:r>
            <a:r>
              <a:rPr lang="en-US"/>
              <a:t> आंतरक्रिया</a:t>
            </a:r>
            <a:r>
              <a:rPr lang="en-US"/>
              <a:t>शी संबंधित</a:t>
            </a:r>
            <a:r>
              <a:rPr lang="en-US"/>
              <a:t> असतात</a:t>
            </a:r>
            <a:r>
              <a:rPr lang="en-US"/>
              <a:t>.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हे</a:t>
            </a:r>
            <a:r>
              <a:rPr lang="en-US"/>
              <a:t> व्यापक</a:t>
            </a:r>
            <a:r>
              <a:rPr lang="en-US"/>
              <a:t> व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मर्यादित</a:t>
            </a:r>
            <a:r>
              <a:rPr lang="en-US"/>
              <a:t> स्वरूपाचे असतात</a:t>
            </a:r>
            <a:r>
              <a:rPr lang="en-US"/>
              <a:t>.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परिवर्तनशील असतात</a:t>
            </a:r>
            <a:r>
              <a:rPr lang="en-US"/>
              <a:t>.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विचार</a:t>
            </a:r>
            <a:r>
              <a:rPr lang="en-US"/>
              <a:t> हे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पर्यावरणाचा</a:t>
            </a:r>
            <a:r>
              <a:rPr lang="en-US"/>
              <a:t> परिणाम</a:t>
            </a:r>
            <a:r>
              <a:rPr lang="en-US"/>
              <a:t> असत</a:t>
            </a:r>
            <a:r>
              <a:rPr lang="en-US"/>
              <a:t>ात</a:t>
            </a:r>
            <a:r>
              <a:rPr lang="en-US"/>
              <a:t>.</a:t>
            </a:r>
            <a:endParaRPr lang="en-US"/>
          </a:p>
          <a:p>
            <a:r>
              <a:rPr lang="en-US"/>
              <a:t>सामाजिक विचारांचे प्रकटीकरण हे प्रतीके व चिन्ह यातून</a:t>
            </a:r>
            <a:r>
              <a:rPr lang="en-US"/>
              <a:t> व्यक्त</a:t>
            </a:r>
            <a:r>
              <a:rPr lang="en-US"/>
              <a:t> होत अस</a:t>
            </a:r>
            <a:r>
              <a:rPr lang="en-US"/>
              <a:t>तात</a:t>
            </a:r>
            <a:r>
              <a:rPr lang="en-US"/>
              <a:t>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>
          <a:solidFill>
            <a:srgbClr val="FFCB00"/>
          </a:solidFill>
        </p:spPr>
        <p:txBody>
          <a:bodyPr/>
          <a:p>
            <a:r>
              <a:rPr lang="en-US"/>
              <a:t>सामाजिक</a:t>
            </a:r>
            <a:r>
              <a:rPr lang="en-US"/>
              <a:t> </a:t>
            </a:r>
            <a:r>
              <a:rPr lang="en-US"/>
              <a:t>विचारांचे</a:t>
            </a:r>
            <a:r>
              <a:rPr lang="en-US"/>
              <a:t> महत्व</a:t>
            </a:r>
            <a:r>
              <a:rPr lang="en-US"/>
              <a:t> </a:t>
            </a:r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p>
            <a:r>
              <a:rPr lang="en-US"/>
              <a:t>समाजाविषयी</a:t>
            </a:r>
            <a:r>
              <a:rPr lang="en-US"/>
              <a:t> वास्तविक </a:t>
            </a:r>
            <a:r>
              <a:rPr lang="en-US"/>
              <a:t>ज्ञान प्राप्त</a:t>
            </a:r>
            <a:r>
              <a:rPr lang="en-US"/>
              <a:t> होते</a:t>
            </a:r>
            <a:endParaRPr lang="en-US"/>
          </a:p>
          <a:p>
            <a:r>
              <a:rPr lang="en-US"/>
              <a:t>समाजाची</a:t>
            </a:r>
            <a:r>
              <a:rPr lang="en-US"/>
              <a:t> प्रगती</a:t>
            </a:r>
            <a:r>
              <a:rPr lang="en-US"/>
              <a:t> व</a:t>
            </a:r>
            <a:r>
              <a:rPr lang="en-US"/>
              <a:t> विकास</a:t>
            </a:r>
            <a:r>
              <a:rPr lang="en-US"/>
              <a:t> साधण्यासाठी</a:t>
            </a:r>
            <a:endParaRPr lang="en-US"/>
          </a:p>
          <a:p>
            <a:r>
              <a:rPr lang="en-US"/>
              <a:t>अनिष्ट रूढी</a:t>
            </a:r>
            <a:r>
              <a:rPr lang="en-US"/>
              <a:t> व</a:t>
            </a:r>
            <a:r>
              <a:rPr lang="en-US"/>
              <a:t> परंपरा यांचा</a:t>
            </a:r>
            <a:r>
              <a:rPr lang="en-US"/>
              <a:t> नाश</a:t>
            </a:r>
            <a:r>
              <a:rPr lang="en-US"/>
              <a:t> करण्यासाठी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नियंत्रण</a:t>
            </a:r>
            <a:r>
              <a:rPr lang="en-US"/>
              <a:t> साधण्यासाठी</a:t>
            </a:r>
            <a:endParaRPr lang="en-US"/>
          </a:p>
          <a:p>
            <a:r>
              <a:rPr lang="en-US"/>
              <a:t>मानसिक</a:t>
            </a:r>
            <a:r>
              <a:rPr lang="en-US"/>
              <a:t> समस्यांचे</a:t>
            </a:r>
            <a:r>
              <a:rPr lang="en-US"/>
              <a:t> निराकरण</a:t>
            </a:r>
            <a:r>
              <a:rPr lang="en-US"/>
              <a:t> करण्यासाठी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परिवर्तन</a:t>
            </a:r>
            <a:r>
              <a:rPr lang="en-US"/>
              <a:t> घडवून</a:t>
            </a:r>
            <a:r>
              <a:rPr lang="en-US"/>
              <a:t> आणण्यासाठी</a:t>
            </a:r>
            <a:endParaRPr lang="en-US"/>
          </a:p>
          <a:p>
            <a:r>
              <a:rPr lang="en-US"/>
              <a:t>सामाजिक</a:t>
            </a:r>
            <a:r>
              <a:rPr lang="en-US"/>
              <a:t> नियोजन</a:t>
            </a:r>
            <a:r>
              <a:rPr lang="en-US"/>
              <a:t> व</a:t>
            </a:r>
            <a:r>
              <a:rPr lang="en-US"/>
              <a:t> अंमलबजावणी</a:t>
            </a:r>
            <a:r>
              <a:rPr lang="en-US"/>
              <a:t> करण्यासाठी</a:t>
            </a:r>
            <a:endParaRPr lang="en-US"/>
          </a:p>
          <a:p>
            <a:r>
              <a:rPr lang="en-US"/>
              <a:t>समाजात</a:t>
            </a:r>
            <a:r>
              <a:rPr lang="en-US"/>
              <a:t> शांतता</a:t>
            </a:r>
            <a:r>
              <a:rPr lang="en-US"/>
              <a:t> व</a:t>
            </a:r>
            <a:r>
              <a:rPr lang="en-US"/>
              <a:t> सुव्यवस्था</a:t>
            </a:r>
            <a:r>
              <a:rPr lang="en-US"/>
              <a:t> निर्माण</a:t>
            </a:r>
            <a:r>
              <a:rPr lang="en-US"/>
              <a:t> करण्यासाठी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ctrTitle"/>
          </p:nvPr>
        </p:nvSpPr>
        <p:spPr>
          <a:xfrm>
            <a:off x="685800" y="671481"/>
            <a:ext cx="7746422" cy="3678362"/>
          </a:xfrm>
          <a:solidFill>
            <a:srgbClr val="CC99FF"/>
          </a:solidFill>
        </p:spPr>
        <p:txBody>
          <a:bodyPr/>
          <a:p>
            <a:r>
              <a:rPr sz="9900" lang="en-US"/>
              <a:t>धन्यवाद</a:t>
            </a:r>
            <a:br>
              <a:rPr sz="9900" lang="en-US"/>
            </a:br>
            <a:endParaRPr sz="99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2015-05-09T15:30:45Z</dcterms:created>
  <dcterms:modified xsi:type="dcterms:W3CDTF">2020-11-06T01:52:15Z</dcterms:modified>
</cp:coreProperties>
</file>